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9" r:id="rId2"/>
    <p:sldId id="279" r:id="rId3"/>
    <p:sldId id="280" r:id="rId4"/>
    <p:sldId id="281" r:id="rId5"/>
    <p:sldId id="282" r:id="rId6"/>
    <p:sldId id="283" r:id="rId7"/>
    <p:sldId id="390" r:id="rId8"/>
    <p:sldId id="391" r:id="rId9"/>
    <p:sldId id="392" r:id="rId10"/>
    <p:sldId id="396" r:id="rId11"/>
    <p:sldId id="404" r:id="rId12"/>
    <p:sldId id="403" r:id="rId13"/>
    <p:sldId id="393" r:id="rId14"/>
    <p:sldId id="394" r:id="rId15"/>
    <p:sldId id="395" r:id="rId16"/>
    <p:sldId id="397" r:id="rId17"/>
    <p:sldId id="400" r:id="rId18"/>
    <p:sldId id="401" r:id="rId19"/>
    <p:sldId id="402" r:id="rId20"/>
    <p:sldId id="288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33" autoAdjust="0"/>
  </p:normalViewPr>
  <p:slideViewPr>
    <p:cSldViewPr>
      <p:cViewPr>
        <p:scale>
          <a:sx n="81" d="100"/>
          <a:sy n="81" d="100"/>
        </p:scale>
        <p:origin x="-1056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5F082-FD45-4CE9-BAAB-7AEC1B5D018F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7033D-A41D-4AD5-B9DB-83D13BC1E9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12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E4F45-EF36-4488-A4E4-432551E7FB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5E3556-0152-41B1-A6D9-4A8896240884}" type="slidenum">
              <a:rPr lang="en-US"/>
              <a:pPr/>
              <a:t>4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427721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375" y="274638"/>
            <a:ext cx="72104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76375" y="1600200"/>
            <a:ext cx="7210425" cy="19002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375" y="3643315"/>
            <a:ext cx="7210425" cy="228601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B969346-7181-4984-AC5A-CB3AD82967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8036"/>
      </p:ext>
    </p:extLst>
  </p:cSld>
  <p:clrMapOvr>
    <a:masterClrMapping/>
  </p:clrMapOvr>
  <p:transition spd="slow" advTm="10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375" y="274638"/>
            <a:ext cx="72104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6375" y="1600200"/>
            <a:ext cx="2738435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00562" y="1600200"/>
            <a:ext cx="4186238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71A71C7-338B-4705-853D-3997836D2F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73345"/>
      </p:ext>
    </p:extLst>
  </p:cSld>
  <p:clrMapOvr>
    <a:masterClrMapping/>
  </p:clrMapOvr>
  <p:transition spd="slow" advTm="1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07.09.2018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NULL"/><Relationship Id="rId12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0" Type="http://schemas.openxmlformats.org/officeDocument/2006/relationships/image" Target="../media/image22.jpeg"/><Relationship Id="rId4" Type="http://schemas.openxmlformats.org/officeDocument/2006/relationships/image" Target="../media/image17.jpe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esktop\Наш логотип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203" y="2996952"/>
            <a:ext cx="4317034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7984" cy="664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654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:\Users\Samsung\Desktop\RB Global\DIZAJN\fotografije proizvoda\Fotke Italija\01-Stara-Sokolova-7 Expo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75865"/>
            <a:ext cx="3223936" cy="5961447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7944" y="1428736"/>
            <a:ext cx="4790336" cy="5096608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Первая «Стара Соколова» ракия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Природный алкогольный напиток, полученный дистилляцией ферментируемого продукта брожения сливы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Дистиллят проходит старение в дубовых бочках   7 лет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Упаковывается в стандартные Экспорт бутылки 0,7 л  надуваемые вручную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LUX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бутылки 0,75 л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Процент алкоголя 40%.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Сербы пьют ее в любой ситуации, производитель рекомендует пить немного охлажденной  18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с копченой ветчиной или традиционным сербским шашлыком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94874" y="759292"/>
            <a:ext cx="3745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Золотая </a:t>
            </a:r>
            <a:r>
              <a:rPr lang="ru-RU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медаль, Лас-Вегас, 2012 г.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Сливовица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5625127"/>
            <a:ext cx="3960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Букет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- аромат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с тонами сливы, спелых фруктов и оттенками дуба. Вкус мягкий изысканный с яркими сливовыми нотами</a:t>
            </a:r>
          </a:p>
        </p:txBody>
      </p:sp>
      <p:pic>
        <p:nvPicPr>
          <p:cNvPr id="10" name="Picture 2" descr="C:\Users\user\Desktop\Наш логотип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41" y="6237312"/>
            <a:ext cx="1387887" cy="5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61433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tarasokolova.com/stara-sokolova/wp-content/uploads/2014/04/Soko-vinj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71" y="548041"/>
            <a:ext cx="3017429" cy="301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707904" y="1393495"/>
            <a:ext cx="5356379" cy="5090784"/>
          </a:xfrm>
        </p:spPr>
        <p:txBody>
          <a:bodyPr>
            <a:normAutofit/>
          </a:bodyPr>
          <a:lstStyle/>
          <a:p>
            <a:pPr marL="379412" indent="-285750"/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Алкогольный напиток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получаемый дистилляцией вина из винограда с территории Сербии </a:t>
            </a:r>
            <a:endParaRPr lang="en-US" sz="1800" i="1" dirty="0">
              <a:latin typeface="Times New Roman" pitchFamily="18" charset="0"/>
              <a:cs typeface="Times New Roman" pitchFamily="18" charset="0"/>
            </a:endParaRPr>
          </a:p>
          <a:p>
            <a:pPr marL="379412" indent="-285750"/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производства используются хорошо сочетаемые сорта с невыраженным ароматом </a:t>
            </a:r>
            <a:endParaRPr lang="en-US" sz="1800" i="1" dirty="0">
              <a:latin typeface="Times New Roman" pitchFamily="18" charset="0"/>
              <a:cs typeface="Times New Roman" pitchFamily="18" charset="0"/>
            </a:endParaRPr>
          </a:p>
          <a:p>
            <a:pPr marL="379412" indent="-285750"/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Для дистилляции используются медные дистилляционные аппараты </a:t>
            </a:r>
            <a:endParaRPr lang="en-US" sz="1800" i="1" dirty="0">
              <a:latin typeface="Times New Roman" pitchFamily="18" charset="0"/>
              <a:cs typeface="Times New Roman" pitchFamily="18" charset="0"/>
            </a:endParaRPr>
          </a:p>
          <a:p>
            <a:pPr marL="379412" indent="-285750"/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Контролируемое купажирование дистиллятов различных сортов </a:t>
            </a:r>
            <a:endParaRPr lang="en-US" sz="1800" i="1" dirty="0" smtClean="0">
              <a:latin typeface="Times New Roman" pitchFamily="18" charset="0"/>
              <a:cs typeface="Times New Roman" pitchFamily="18" charset="0"/>
            </a:endParaRPr>
          </a:p>
          <a:p>
            <a:pPr marL="379412" indent="-285750"/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Контролируемое старение в дубовых бочках </a:t>
            </a:r>
            <a:endParaRPr lang="en-US" sz="1800" i="1" dirty="0" smtClean="0">
              <a:latin typeface="Times New Roman" pitchFamily="18" charset="0"/>
              <a:cs typeface="Times New Roman" pitchFamily="18" charset="0"/>
            </a:endParaRPr>
          </a:p>
          <a:p>
            <a:pPr marL="379412" indent="-285750"/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Упаковывается в бутылки объемом</a:t>
            </a:r>
            <a:r>
              <a:rPr lang="sr-Latn-CS" sz="1800" i="1" dirty="0" smtClean="0">
                <a:latin typeface="Times New Roman" pitchFamily="18" charset="0"/>
                <a:cs typeface="Times New Roman" pitchFamily="18" charset="0"/>
              </a:rPr>
              <a:t> 0,7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л </a:t>
            </a:r>
            <a:endParaRPr lang="en-US" sz="1800" i="1" dirty="0" smtClean="0">
              <a:latin typeface="Times New Roman" pitchFamily="18" charset="0"/>
              <a:cs typeface="Times New Roman" pitchFamily="18" charset="0"/>
            </a:endParaRPr>
          </a:p>
          <a:p>
            <a:pPr marL="379412" indent="-285750"/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Процент алкоголя </a:t>
            </a:r>
            <a:r>
              <a:rPr lang="sr-Latn-CS" sz="1800" i="1" dirty="0" smtClean="0">
                <a:latin typeface="Times New Roman" pitchFamily="18" charset="0"/>
                <a:cs typeface="Times New Roman" pitchFamily="18" charset="0"/>
              </a:rPr>
              <a:t>40%.</a:t>
            </a:r>
            <a:endParaRPr lang="en-US" sz="1800" i="1" dirty="0" smtClean="0">
              <a:latin typeface="Times New Roman" pitchFamily="18" charset="0"/>
              <a:cs typeface="Times New Roman" pitchFamily="18" charset="0"/>
            </a:endParaRPr>
          </a:p>
          <a:p>
            <a:pPr marL="379412" indent="-285750"/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Пить охлажденным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18C 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как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дижестив</a:t>
            </a:r>
            <a:endParaRPr 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</a:t>
            </a:r>
            <a:r>
              <a:rPr lang="ru-RU" sz="2800" b="1" dirty="0" err="1" smtClean="0">
                <a:solidFill>
                  <a:schemeClr val="bg1"/>
                </a:solidFill>
                <a:latin typeface="Century Gothic" pitchFamily="34" charset="0"/>
              </a:rPr>
              <a:t>Виньяк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6" name="Picture 2" descr="C:\Users\user\Desktop\Наш логотип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41" y="6237312"/>
            <a:ext cx="1387887" cy="5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3" t="12962" r="21111" b="5926"/>
          <a:stretch/>
        </p:blipFill>
        <p:spPr>
          <a:xfrm>
            <a:off x="31254" y="803542"/>
            <a:ext cx="2020466" cy="58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14891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99792" y="646528"/>
            <a:ext cx="590465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sr-Latn-CS" sz="2500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Vinjak Soko VSOP</a:t>
            </a:r>
            <a:r>
              <a:rPr lang="ru-RU" sz="2500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/</a:t>
            </a:r>
            <a:r>
              <a:rPr lang="ru-RU" sz="2500" b="1" i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Виньяк</a:t>
            </a:r>
            <a:r>
              <a:rPr lang="ru-RU" sz="2500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ru-RU" sz="2500" b="1" i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Соко</a:t>
            </a:r>
            <a:r>
              <a:rPr lang="ru-RU" sz="2500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VSOP</a:t>
            </a:r>
            <a:endParaRPr lang="ru-RU" sz="2500" b="1" i="1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ahoma" panose="020B0604030504040204" pitchFamily="34" charset="0"/>
            </a:endParaRPr>
          </a:p>
          <a:p>
            <a:pPr>
              <a:spcAft>
                <a:spcPts val="0"/>
              </a:spcAft>
            </a:pPr>
            <a:r>
              <a:rPr lang="ru-RU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 </a:t>
            </a:r>
            <a:endParaRPr lang="ru-RU" sz="1000" i="1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ahoma" panose="020B0604030504040204" pitchFamily="34" charset="0"/>
            </a:endParaRPr>
          </a:p>
          <a:p>
            <a:pPr>
              <a:spcAft>
                <a:spcPts val="0"/>
              </a:spcAft>
            </a:pPr>
            <a:r>
              <a:rPr lang="ru-RU" b="1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Категория</a:t>
            </a:r>
            <a:endParaRPr lang="ru-RU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крепкий алкогольный напиток — </a:t>
            </a:r>
            <a:r>
              <a:rPr lang="ru-RU" i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виньяк</a:t>
            </a:r>
            <a:endParaRPr lang="en-US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5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b="1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Выдержка</a:t>
            </a:r>
            <a:endParaRPr lang="ru-RU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 менее 4-х </a:t>
            </a:r>
            <a:r>
              <a:rPr lang="ru-RU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лет</a:t>
            </a:r>
            <a:endParaRPr lang="en-US" i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5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Цвет</a:t>
            </a:r>
          </a:p>
          <a:p>
            <a:pPr>
              <a:spcAft>
                <a:spcPts val="0"/>
              </a:spcAft>
            </a:pPr>
            <a:r>
              <a:rPr lang="ru-RU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шоколадно-медовый</a:t>
            </a:r>
            <a:endParaRPr lang="en-US" i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5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Аромат и вкус </a:t>
            </a:r>
          </a:p>
          <a:p>
            <a:pPr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насыщенный фруктовый аромат  с нотками чернослива и кураги. Вкус мягкий, округлый с характерными коньячными </a:t>
            </a:r>
            <a:r>
              <a:rPr lang="ru-RU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тонами</a:t>
            </a:r>
            <a:endParaRPr lang="en-US" i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5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Гастрономическое сочетание</a:t>
            </a:r>
          </a:p>
          <a:p>
            <a:pPr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рекомендуется подавать в охлажденном виде как аперитив или </a:t>
            </a:r>
            <a:r>
              <a:rPr lang="ru-RU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дижестив</a:t>
            </a:r>
            <a:endParaRPr lang="en-US" i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5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Объём: 0,7л.</a:t>
            </a:r>
          </a:p>
          <a:p>
            <a:pPr>
              <a:spcAft>
                <a:spcPts val="0"/>
              </a:spcAft>
            </a:pP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Алк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.: 40% об</a:t>
            </a:r>
            <a:r>
              <a:rPr lang="ru-RU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i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Производитель</a:t>
            </a:r>
          </a:p>
          <a:p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R.B.Global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D.O.O.,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Сербия</a:t>
            </a:r>
            <a:endParaRPr lang="en-US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3" t="12962" r="21111" b="5926"/>
          <a:stretch/>
        </p:blipFill>
        <p:spPr>
          <a:xfrm>
            <a:off x="179512" y="646528"/>
            <a:ext cx="2073600" cy="6014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</a:t>
            </a:r>
            <a:r>
              <a:rPr lang="ru-RU" sz="2800" b="1" dirty="0" err="1" smtClean="0">
                <a:solidFill>
                  <a:schemeClr val="bg1"/>
                </a:solidFill>
                <a:latin typeface="Century Gothic" pitchFamily="34" charset="0"/>
              </a:rPr>
              <a:t>Виньяк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7" name="Picture 2" descr="C:\Users\user\Desktop\Наш логотип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41" y="6237312"/>
            <a:ext cx="1387887" cy="5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39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rasokolova.com/stara-sokolova/wp-content/uploads/2016/09/Kajsija-LUX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88301"/>
            <a:ext cx="5764213" cy="57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– линейка ЛЮКС, </a:t>
            </a:r>
            <a:r>
              <a:rPr lang="ru-RU" sz="2800" b="1" dirty="0" err="1" smtClean="0">
                <a:solidFill>
                  <a:schemeClr val="bg1"/>
                </a:solidFill>
                <a:latin typeface="Century Gothic" pitchFamily="34" charset="0"/>
              </a:rPr>
              <a:t>Кайсия</a:t>
            </a:r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669852" y="1144191"/>
            <a:ext cx="43301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Стара Соколова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Кайсия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Люкс</a:t>
            </a:r>
          </a:p>
          <a:p>
            <a:r>
              <a:rPr lang="ru-RU" i="1" dirty="0">
                <a:latin typeface="Times New Roman" pitchFamily="18" charset="0"/>
                <a:cs typeface="Times New Roman" pitchFamily="18" charset="0"/>
              </a:rPr>
              <a:t>Создается из качественных плодов абрикоса сортов «Венгерская ранняя» и «Венгерская лучшая» с относительно небольшим процентом сахара (12-15%)</a:t>
            </a:r>
          </a:p>
          <a:p>
            <a:endParaRPr lang="ru-RU" i="1" dirty="0">
              <a:latin typeface="Times New Roman" pitchFamily="18" charset="0"/>
              <a:cs typeface="Times New Roman" pitchFamily="18" charset="0"/>
            </a:endParaRPr>
          </a:p>
          <a:p>
            <a:endParaRPr lang="ru-RU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Выдержка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в дубовых бочках</a:t>
            </a:r>
          </a:p>
          <a:p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Букет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- фруктовый вкус, обогащенный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мягкими ванильными нотами старого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дуба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  <a:p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Температура подачи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+16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°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460401" y="531297"/>
            <a:ext cx="2209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ограниченная серия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0" name="Picture 3" descr="C:\Users\user\Desktop\Наш логотип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192" y="6093296"/>
            <a:ext cx="1396933" cy="5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255953"/>
      </p:ext>
    </p:extLst>
  </p:cSld>
  <p:clrMapOvr>
    <a:masterClrMapping/>
  </p:clrMapOvr>
  <p:transition spd="slow" advTm="1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tarasokolova.com/stara-sokolova/wp-content/uploads/2017/06/Dunja-LUX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1" y="908705"/>
            <a:ext cx="5743807" cy="57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– линейка ЛЮКС, Дуня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4048" y="1144191"/>
            <a:ext cx="3995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Стара Соколова Дуня Люкс</a:t>
            </a:r>
          </a:p>
          <a:p>
            <a:r>
              <a:rPr lang="ru-RU" i="1" dirty="0">
                <a:latin typeface="Times New Roman" pitchFamily="18" charset="0"/>
                <a:cs typeface="Times New Roman" pitchFamily="18" charset="0"/>
              </a:rPr>
              <a:t>Создается из зрелых фруктов </a:t>
            </a:r>
            <a:r>
              <a:rPr lang="ru-RU" i="1" dirty="0" err="1">
                <a:latin typeface="Times New Roman" pitchFamily="18" charset="0"/>
                <a:cs typeface="Times New Roman" pitchFamily="18" charset="0"/>
              </a:rPr>
              <a:t>Лесковац-дунья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, высококачественных традиционных сортов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сербской айвы</a:t>
            </a:r>
          </a:p>
          <a:p>
            <a:endParaRPr lang="ru-RU" b="1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Выдержка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в маленьких дубовых бочках</a:t>
            </a:r>
          </a:p>
          <a:p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Букет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- фруктовый гармоничный аромат и вкус, обогащенный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мягкими ванильными нотами старого дуба. </a:t>
            </a:r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Температура подачи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+16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°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460401" y="531297"/>
            <a:ext cx="2209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ограниченная серия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0" name="Picture 3" descr="C:\Users\user\Desktop\Наш логотип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192" y="6093296"/>
            <a:ext cx="1396933" cy="5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303230"/>
      </p:ext>
    </p:extLst>
  </p:cSld>
  <p:clrMapOvr>
    <a:masterClrMapping/>
  </p:clrMapOvr>
  <p:transition spd="slow" advTm="10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tarasokolova.com/stara-sokolova/wp-content/uploads/2016/06/12_new-01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" y="620688"/>
            <a:ext cx="5904655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– линейка ЛЮКС, Слива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88024" y="1692771"/>
            <a:ext cx="42119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Стара Соколова 12 Люкс</a:t>
            </a:r>
          </a:p>
          <a:p>
            <a:r>
              <a:rPr lang="ru-RU" i="1" dirty="0">
                <a:latin typeface="Times New Roman" pitchFamily="18" charset="0"/>
                <a:cs typeface="Times New Roman" pitchFamily="18" charset="0"/>
              </a:rPr>
              <a:t>Создается из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популярный в Сербии сортов сливы</a:t>
            </a:r>
          </a:p>
          <a:p>
            <a:endParaRPr lang="ru-RU" b="1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Выдержка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в  дубовых бочках 12 лет</a:t>
            </a:r>
          </a:p>
          <a:p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Букет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- фруктовый гармоничный аромат и вкус, обогащенный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мягкими ванильными нотами старого дуба. </a:t>
            </a:r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Температура подачи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+18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°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79475" y="572509"/>
            <a:ext cx="2969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ограниченная серия</a:t>
            </a:r>
          </a:p>
          <a:p>
            <a:pPr algn="ctr"/>
            <a:r>
              <a:rPr lang="ru-RU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 ЗОЛОТЫХ МЕДАЛЕЙ!!!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0" name="Picture 3" descr="C:\Users\user\Desktop\Наш логотип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192" y="6093296"/>
            <a:ext cx="1396933" cy="5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73850"/>
      </p:ext>
    </p:extLst>
  </p:cSld>
  <p:clrMapOvr>
    <a:masterClrMapping/>
  </p:clrMapOvr>
  <p:transition spd="slow" advTm="1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esktop\Наш логотип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41" y="6237312"/>
            <a:ext cx="1387887" cy="5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 ЛЮКС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7" name="AutoShape 2" descr="https://af12.mail.ru/cgi-bin/readmsg?id=15190330420000000242;0;1;1&amp;mode=attachment&amp;email=samstiko@mail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96" y="764704"/>
            <a:ext cx="4158208" cy="554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87560"/>
      </p:ext>
    </p:extLst>
  </p:cSld>
  <p:clrMapOvr>
    <a:masterClrMapping/>
  </p:clrMapOvr>
  <p:transition spd="slow" advTm="1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98" y="5909531"/>
            <a:ext cx="1490601" cy="9266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223432"/>
            <a:ext cx="731253" cy="7647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20688"/>
            <a:ext cx="2088232" cy="6219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6268" y="1493949"/>
            <a:ext cx="53608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Водка «Стара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Клека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» </a:t>
            </a:r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Состав: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природный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алкогольный напиток, получаемый дистилляцией ферментируемых плодов сливы с добавлением ароматных плодов можжевельника </a:t>
            </a:r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Выдержка: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контролируемое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старение в дубовых бочках 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Букет: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легкий аромат и вкус джина за счет выдержки на ягодах можжевельника, глубокий и насыщенный вкус сливы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Гастрономия: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прекрасно подойдет в качестве аперитива, т.к. можжевеловая нотка разжигает аппетит.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Температура подачи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:17</a:t>
            </a:r>
            <a:r>
              <a:rPr lang="ru-RU" i="1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С. </a:t>
            </a: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Bookman Old Style" panose="02050604050505020204" pitchFamily="18" charset="0"/>
              </a:rPr>
              <a:t>Стара </a:t>
            </a:r>
            <a:r>
              <a:rPr lang="ru-RU" sz="2800" b="1" dirty="0" err="1" smtClean="0">
                <a:latin typeface="Bookman Old Style" panose="02050604050505020204" pitchFamily="18" charset="0"/>
              </a:rPr>
              <a:t>Клека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71800" y="5880931"/>
            <a:ext cx="118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0,7л и 0,2 </a:t>
            </a:r>
            <a:endParaRPr lang="ru-RU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355976" y="588499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40%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6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99" y="5733256"/>
            <a:ext cx="1490601" cy="9266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16" y="1105879"/>
            <a:ext cx="731253" cy="7647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83993"/>
            <a:ext cx="2016224" cy="5875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7868" y="1831643"/>
            <a:ext cx="53608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Стара Соколова Травка </a:t>
            </a:r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Состав: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слива, травы - </a:t>
            </a:r>
            <a:r>
              <a:rPr lang="sr-Latn-CS" i="1" dirty="0" smtClean="0">
                <a:latin typeface="Times New Roman" pitchFamily="18" charset="0"/>
                <a:cs typeface="Times New Roman" pitchFamily="18" charset="0"/>
              </a:rPr>
              <a:t>21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вид специально собранных лечебных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трав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Букет: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легкий фруктовый вкус и аромат, и полезные свойства специально отобранных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трав</a:t>
            </a:r>
            <a:endParaRPr lang="ru-RU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Гастрономия: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отлично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сочетается с сербской ветчиной и красным мясом 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Выдержка многолетняя в дубовой бочке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делает вкус мягким с сбалансированным.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Подача: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пить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немного охлажденной </a:t>
            </a:r>
            <a:r>
              <a:rPr lang="sr-Latn-C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r-Latn-CS" i="1" dirty="0">
                <a:latin typeface="Times New Roman" pitchFamily="18" charset="0"/>
                <a:cs typeface="Times New Roman" pitchFamily="18" charset="0"/>
              </a:rPr>
              <a:t>17 C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в качестве аперитива и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дижестива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  <a:p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Bookman Old Style" panose="02050604050505020204" pitchFamily="18" charset="0"/>
              </a:rPr>
              <a:t>Стара Соколова Травка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724128" y="5721672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0,7л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786069" y="572167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40%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37868" y="619500"/>
            <a:ext cx="591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Издавна используется для укрепления организма</a:t>
            </a:r>
            <a:r>
              <a:rPr lang="sr-Latn-CS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улучшения здоровья и лечения болезней</a:t>
            </a:r>
            <a:r>
              <a:rPr lang="sr-Latn-CS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endParaRPr lang="en-US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70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99" y="5970342"/>
            <a:ext cx="1490601" cy="9266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058312"/>
            <a:ext cx="731253" cy="7647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2448272" cy="6088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3888" y="1538621"/>
            <a:ext cx="53608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Стара Соколова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Медовина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Состав: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слива, мед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Букет: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идеальный союз между цветочным медом 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из региона </a:t>
            </a:r>
            <a:r>
              <a:rPr lang="ru-RU" i="1" dirty="0" err="1">
                <a:latin typeface="Times New Roman" pitchFamily="18" charset="0"/>
                <a:cs typeface="Times New Roman" pitchFamily="18" charset="0"/>
              </a:rPr>
              <a:t>Златибор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и знаменитой сливовой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ракией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произведенной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в Западной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Сербии. Каждый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глоток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сопровождается  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естественной сладостью меда и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нежными фруктовыми нотами </a:t>
            </a:r>
          </a:p>
          <a:p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Гастрономия: идеально в качестве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дижестива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а также в качестве десерта в жаркий летний вечер</a:t>
            </a:r>
          </a:p>
          <a:p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Температура подачи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 :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17</a:t>
            </a:r>
            <a:r>
              <a:rPr lang="ru-RU" i="1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149485" y="5440760"/>
            <a:ext cx="118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0,7л и 0, 2</a:t>
            </a:r>
            <a:endParaRPr lang="ru-RU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156176" y="544271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34%</a:t>
            </a:r>
            <a:endParaRPr lang="ru-RU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Bookman Old Style" panose="02050604050505020204" pitchFamily="18" charset="0"/>
              </a:rPr>
              <a:t>Стара Соколова </a:t>
            </a:r>
            <a:r>
              <a:rPr lang="ru-RU" sz="2800" b="1" dirty="0" err="1" smtClean="0">
                <a:latin typeface="Bookman Old Style" panose="02050604050505020204" pitchFamily="18" charset="0"/>
              </a:rPr>
              <a:t>Медовина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Logo for Office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 cstate="print"/>
          <a:stretch>
            <a:fillRect/>
          </a:stretch>
        </p:blipFill>
        <p:spPr>
          <a:xfrm>
            <a:off x="2982932" y="811041"/>
            <a:ext cx="3170136" cy="3143272"/>
          </a:xfrm>
          <a:noFill/>
          <a:ln/>
        </p:spPr>
      </p:pic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14282" y="6143644"/>
            <a:ext cx="2428892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354188" y="5404574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Л</a:t>
            </a:r>
            <a:r>
              <a:rPr lang="sr-Latn-RS" b="1" i="1" dirty="0" smtClean="0">
                <a:latin typeface="Times New Roman" pitchFamily="18" charset="0"/>
                <a:cs typeface="Times New Roman" pitchFamily="18" charset="0"/>
              </a:rPr>
              <a:t>идер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в сегменте «Премиум» фруктовых </a:t>
            </a:r>
            <a:r>
              <a:rPr lang="ru-RU" b="1" i="1" dirty="0" err="1">
                <a:latin typeface="Times New Roman" pitchFamily="18" charset="0"/>
                <a:cs typeface="Times New Roman" pitchFamily="18" charset="0"/>
              </a:rPr>
              <a:t>ракий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 из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Сербии! </a:t>
            </a:r>
            <a:endParaRPr lang="en-US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C:\Users\user\Desktop\Наш логотип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155" y="6001089"/>
            <a:ext cx="1977974" cy="79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425000" y="4437112"/>
            <a:ext cx="228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ru-RU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Кошерный </a:t>
            </a:r>
            <a:r>
              <a:rPr lang="ru-RU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продукт</a:t>
            </a:r>
            <a:endParaRPr lang="en-US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846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1268760"/>
            <a:ext cx="540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Ракия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пьется  из 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чокАнчика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или из чаш (стаканов), наливается мало</a:t>
            </a:r>
          </a:p>
          <a:p>
            <a:endParaRPr lang="ru-RU" sz="24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Пьется медленно, как мед</a:t>
            </a:r>
          </a:p>
          <a:p>
            <a:endParaRPr lang="ru-RU" sz="24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Сочетается с морепродуктами, легкими салатами, мясом</a:t>
            </a:r>
          </a:p>
          <a:p>
            <a:endParaRPr lang="ru-RU" sz="24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i="1" smtClean="0">
                <a:latin typeface="Times New Roman" pitchFamily="18" charset="0"/>
                <a:cs typeface="Times New Roman" pitchFamily="18" charset="0"/>
              </a:rPr>
              <a:t>Сливовицу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закусывают вяленым мясом и сыром</a:t>
            </a:r>
          </a:p>
          <a:p>
            <a:endParaRPr lang="ru-RU" sz="24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Обычно 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ракию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пьют охлажденной, но зимой  подогретой. 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http://www.srbija.ru/images/stories/all3/fa4wceqit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537292"/>
            <a:ext cx="3528392" cy="336373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Культура пития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" name="Picture 2" descr="C:\Users\user\Desktop\Сербия в моем сердце\20160515_1445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28440" y="4253708"/>
            <a:ext cx="2976334" cy="22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user\Desktop\Наш логотип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184" y="6515110"/>
            <a:ext cx="693944" cy="27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98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43608" y="523220"/>
            <a:ext cx="7210425" cy="1900238"/>
          </a:xfrm>
        </p:spPr>
        <p:txBody>
          <a:bodyPr/>
          <a:lstStyle/>
          <a:p>
            <a:pPr marL="0" lvl="0" indent="0" algn="ctr">
              <a:buNone/>
            </a:pP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"Стара Соколова"  - это ракия, </a:t>
            </a:r>
          </a:p>
          <a:p>
            <a:pPr marL="0" lvl="0" indent="0" algn="ctr">
              <a:buNone/>
            </a:pP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которую делает седьмое поколение семьи Богданович</a:t>
            </a:r>
          </a:p>
          <a:p>
            <a:pPr marL="0" lvl="0" indent="0" algn="ctr">
              <a:buNone/>
            </a:pP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из деревни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Костоевичи</a:t>
            </a:r>
            <a:endParaRPr lang="en-US" sz="1800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5" name="Content Placeholder 8" descr="Prospekt 2009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538796" y="1628800"/>
            <a:ext cx="5453167" cy="2448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История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7" name="Picture 6" descr="Dedin-kaza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77072"/>
            <a:ext cx="3753037" cy="2781793"/>
          </a:xfrm>
          <a:prstGeom prst="rect">
            <a:avLst/>
          </a:prstGeom>
        </p:spPr>
      </p:pic>
      <p:pic>
        <p:nvPicPr>
          <p:cNvPr id="1026" name="Picture 2" descr="C:\Users\user\Desktop\20160515_1315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3610" y="3731611"/>
            <a:ext cx="3573016" cy="2679763"/>
          </a:xfrm>
          <a:prstGeom prst="rect">
            <a:avLst/>
          </a:prstGeom>
          <a:noFill/>
          <a:scene3d>
            <a:camera prst="orthographicFront">
              <a:rot lat="21299999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220160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977" y="764704"/>
            <a:ext cx="6045191" cy="2952328"/>
          </a:xfrm>
        </p:spPr>
        <p:txBody>
          <a:bodyPr>
            <a:noAutofit/>
          </a:bodyPr>
          <a:lstStyle/>
          <a:p>
            <a:pPr lvl="0"/>
            <a:r>
              <a:rPr lang="sr-Latn-CS" sz="2000" i="1" dirty="0" smtClean="0">
                <a:latin typeface="Times New Roman" pitchFamily="18" charset="0"/>
                <a:cs typeface="Times New Roman" pitchFamily="18" charset="0"/>
              </a:rPr>
              <a:t>WSWA Convention 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в апреле </a:t>
            </a:r>
            <a:r>
              <a:rPr lang="sr-Latn-CS" sz="2000" i="1" dirty="0" smtClean="0">
                <a:latin typeface="Times New Roman" pitchFamily="18" charset="0"/>
                <a:cs typeface="Times New Roman" pitchFamily="18" charset="0"/>
              </a:rPr>
              <a:t>2012 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года в Лас Вегасе: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золотые медали за качество сливовицы и вильямовки 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Четырехкратный</a:t>
            </a:r>
            <a:r>
              <a:rPr lang="sr-Latn-CS" sz="2000" i="1" dirty="0" smtClean="0">
                <a:latin typeface="Times New Roman" pitchFamily="18" charset="0"/>
                <a:cs typeface="Times New Roman" pitchFamily="18" charset="0"/>
              </a:rPr>
              <a:t> призер 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«Лучшее из Сербии</a:t>
            </a:r>
            <a:r>
              <a:rPr lang="sr-Latn-CS" sz="2000" i="1" dirty="0" smtClean="0">
                <a:latin typeface="Times New Roman" pitchFamily="18" charset="0"/>
                <a:cs typeface="Times New Roman" pitchFamily="18" charset="0"/>
              </a:rPr>
              <a:t>»  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Десять больших золотых медалей за качество на Новосадской ярмарке 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Официально лучшая сливовица в мире, Минессота, США, сентябрь </a:t>
            </a:r>
            <a:r>
              <a:rPr lang="sr-Latn-CS" sz="2000" i="1" dirty="0" smtClean="0">
                <a:latin typeface="Times New Roman" pitchFamily="18" charset="0"/>
                <a:cs typeface="Times New Roman" pitchFamily="18" charset="0"/>
              </a:rPr>
              <a:t>2006</a:t>
            </a:r>
            <a:endParaRPr lang="ru-RU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 descr="asortiman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893772" y="4213820"/>
            <a:ext cx="3282026" cy="2160240"/>
          </a:xfrm>
        </p:spPr>
      </p:pic>
      <p:pic>
        <p:nvPicPr>
          <p:cNvPr id="8" name="Picture 7" descr="Sa-ministrom-Milosavljevice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4213820"/>
            <a:ext cx="3240360" cy="2158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1920" y="6478933"/>
            <a:ext cx="336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latin typeface="Times New Roman" pitchFamily="18" charset="0"/>
                <a:cs typeface="Times New Roman" pitchFamily="18" charset="0"/>
              </a:rPr>
              <a:t>Майкл Мэдсен и премьер-министр Дачич</a:t>
            </a:r>
            <a:endParaRPr lang="en-US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6453336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/>
              <a:t>Министр и Иван Богданович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Награды </a:t>
            </a:r>
            <a:r>
              <a:rPr lang="ru-RU" sz="2800" b="1" dirty="0" err="1" smtClean="0">
                <a:solidFill>
                  <a:schemeClr val="bg1"/>
                </a:solidFill>
                <a:latin typeface="Century Gothic" pitchFamily="34" charset="0"/>
              </a:rPr>
              <a:t>ракии</a:t>
            </a:r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 «Стара Соколова»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050" name="Picture 2" descr="C:\Users\user\Desktop\20160514_09344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47404" y="1876563"/>
            <a:ext cx="3420110" cy="256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425000" y="3584981"/>
            <a:ext cx="228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ru-RU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Кошерный </a:t>
            </a:r>
            <a:r>
              <a:rPr lang="ru-RU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продукт</a:t>
            </a:r>
            <a:endParaRPr lang="en-US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6454144" y="3645024"/>
            <a:ext cx="860899" cy="43204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 altLang="ru-RU">
              <a:latin typeface="Calibri" pitchFamily="34" charset="0"/>
            </a:endParaRP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5848681" y="3767782"/>
            <a:ext cx="578478" cy="186531"/>
          </a:xfrm>
          <a:prstGeom prst="rightArrow">
            <a:avLst>
              <a:gd name="adj1" fmla="val 49565"/>
              <a:gd name="adj2" fmla="val 151848"/>
            </a:avLst>
          </a:prstGeom>
          <a:solidFill>
            <a:srgbClr val="FA0C0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altLang="ru-RU">
              <a:latin typeface="Calibri" pitchFamily="34" charset="0"/>
            </a:endParaRPr>
          </a:p>
        </p:txBody>
      </p:sp>
      <p:pic>
        <p:nvPicPr>
          <p:cNvPr id="14" name="Picture 2" descr="C:\Users\user\Desktop\Наш логотип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41" y="6237312"/>
            <a:ext cx="1387887" cy="5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786816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0" y="698683"/>
            <a:ext cx="5867722" cy="6097349"/>
          </a:xfrm>
        </p:spPr>
        <p:txBody>
          <a:bodyPr>
            <a:noAutofit/>
          </a:bodyPr>
          <a:lstStyle/>
          <a:p>
            <a:pPr lvl="0"/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Использование только лучших фруктов  лучших отечественных производителей</a:t>
            </a:r>
          </a:p>
          <a:p>
            <a:pPr lvl="0">
              <a:buNone/>
            </a:pP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800" i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sr-Latn-RS" sz="1800" i="1" dirty="0" smtClean="0">
                <a:latin typeface="Times New Roman" pitchFamily="18" charset="0"/>
                <a:cs typeface="Times New Roman" pitchFamily="18" charset="0"/>
              </a:rPr>
              <a:t>Ферментация фруктов происходит в строго контролируемых условиях и при контролируемой температуре </a:t>
            </a:r>
            <a:endParaRPr lang="ru-RU" sz="1800" i="1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None/>
            </a:pPr>
            <a:endParaRPr lang="en-US" sz="18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r-Latn-RS" sz="1800" i="1" dirty="0" smtClean="0">
                <a:latin typeface="Times New Roman" pitchFamily="18" charset="0"/>
                <a:cs typeface="Times New Roman" pitchFamily="18" charset="0"/>
              </a:rPr>
              <a:t>Употребление отобра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нных дрожжей дает лучшее качество,  максимум аромата и вкуса фруктов переходит в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ракию</a:t>
            </a:r>
            <a:endParaRPr lang="ru-RU" sz="1800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Дистилляционный 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аппарат сделан в Сербии благодаря сербским специалистам и при использовании инноваций немецкой системы </a:t>
            </a:r>
          </a:p>
          <a:p>
            <a:endParaRPr lang="ru-RU" sz="18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Созревание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дистиллянта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в дубе (кроме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Вильямовки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>
              <a:buNone/>
            </a:pPr>
            <a:endParaRPr lang="ru-RU" sz="18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Купажирование по 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принципу коньяка </a:t>
            </a:r>
            <a:endParaRPr lang="ru-RU" sz="1800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13" descr="ALK.1561 Stara Sokolova 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083445" y="523220"/>
            <a:ext cx="3056555" cy="2041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– это: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2" name="Content Placeholder 13" descr="ALK.1561 Stara Sokolova 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3446" y="2511072"/>
            <a:ext cx="2990070" cy="2079034"/>
          </a:xfrm>
          <a:prstGeom prst="rect">
            <a:avLst/>
          </a:prstGeom>
        </p:spPr>
      </p:pic>
      <p:pic>
        <p:nvPicPr>
          <p:cNvPr id="13" name="Content Placeholder 5" descr="Burici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3446" y="4293097"/>
            <a:ext cx="3084526" cy="25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05095"/>
      </p:ext>
    </p:extLst>
  </p:cSld>
  <p:clrMapOvr>
    <a:masterClrMapping/>
  </p:clrMapOvr>
  <p:transition advTm="1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Производство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4098" name="Picture 2" descr="C:\Users\user\Desktop\20160515_1228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8183" y="1246012"/>
            <a:ext cx="2084419" cy="15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47164" y="523220"/>
            <a:ext cx="287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Контролируемая ферментация</a:t>
            </a:r>
          </a:p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с использованием отобранных дрожжей</a:t>
            </a:r>
            <a:endParaRPr lang="ru-RU" sz="1200" dirty="0"/>
          </a:p>
        </p:txBody>
      </p:sp>
      <p:pic>
        <p:nvPicPr>
          <p:cNvPr id="7" name="Content Placeholder 14" descr="ALK.1131Stara Sokolova 5 LU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2052" y="1135079"/>
            <a:ext cx="1444693" cy="208677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271211" y="634968"/>
            <a:ext cx="1048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Дистилляция</a:t>
            </a:r>
          </a:p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3 этапа</a:t>
            </a:r>
          </a:p>
          <a:p>
            <a:pPr algn="ctr"/>
            <a:endParaRPr lang="ru-RU" sz="1200" dirty="0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2408139" y="2097325"/>
            <a:ext cx="578478" cy="186531"/>
          </a:xfrm>
          <a:prstGeom prst="rightArrow">
            <a:avLst>
              <a:gd name="adj1" fmla="val 49565"/>
              <a:gd name="adj2" fmla="val 151848"/>
            </a:avLst>
          </a:prstGeom>
          <a:solidFill>
            <a:srgbClr val="FA0C0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altLang="ru-RU">
              <a:latin typeface="Calibri" pitchFamily="34" charset="0"/>
            </a:endParaRPr>
          </a:p>
        </p:txBody>
      </p:sp>
      <p:pic>
        <p:nvPicPr>
          <p:cNvPr id="4099" name="Picture 3" descr="C:\Users\user\Desktop\20160515_12345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134" y="1434568"/>
            <a:ext cx="2264767" cy="16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4714809" y="2082037"/>
            <a:ext cx="578478" cy="186531"/>
          </a:xfrm>
          <a:prstGeom prst="rightArrow">
            <a:avLst>
              <a:gd name="adj1" fmla="val 49565"/>
              <a:gd name="adj2" fmla="val 151848"/>
            </a:avLst>
          </a:prstGeom>
          <a:solidFill>
            <a:srgbClr val="FA0C0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altLang="ru-RU">
              <a:latin typeface="Calibr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542453" y="848548"/>
            <a:ext cx="1912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i="1" dirty="0" err="1" smtClean="0">
                <a:latin typeface="Times New Roman" pitchFamily="18" charset="0"/>
                <a:cs typeface="Times New Roman" pitchFamily="18" charset="0"/>
              </a:rPr>
              <a:t>Дистиллянт</a:t>
            </a:r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 белого цвета</a:t>
            </a:r>
          </a:p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процент </a:t>
            </a:r>
            <a:r>
              <a:rPr lang="ru-RU" sz="1200" i="1" dirty="0">
                <a:latin typeface="Times New Roman" pitchFamily="18" charset="0"/>
                <a:cs typeface="Times New Roman" pitchFamily="18" charset="0"/>
              </a:rPr>
              <a:t>алкоголя </a:t>
            </a:r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83%</a:t>
            </a:r>
            <a:endParaRPr lang="ru-RU" sz="1200" i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2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 descr="C:\Users\user\Desktop\20160514_1011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68" y="3410142"/>
            <a:ext cx="192021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870700" y="3133143"/>
            <a:ext cx="10113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Фильтрация</a:t>
            </a:r>
            <a:endParaRPr lang="ru-RU" sz="1200" dirty="0"/>
          </a:p>
        </p:txBody>
      </p:sp>
      <p:pic>
        <p:nvPicPr>
          <p:cNvPr id="4101" name="Picture 5" descr="C:\Users\user\Desktop\20160515_13054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73298" y="3583535"/>
            <a:ext cx="1891577" cy="141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3515159" y="4461691"/>
            <a:ext cx="578478" cy="186531"/>
          </a:xfrm>
          <a:prstGeom prst="rightArrow">
            <a:avLst>
              <a:gd name="adj1" fmla="val 49565"/>
              <a:gd name="adj2" fmla="val 151848"/>
            </a:avLst>
          </a:prstGeom>
          <a:solidFill>
            <a:srgbClr val="FA0C0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altLang="ru-RU">
              <a:latin typeface="Calibri" pitchFamily="34" charset="0"/>
            </a:endParaRPr>
          </a:p>
        </p:txBody>
      </p:sp>
      <p:pic>
        <p:nvPicPr>
          <p:cNvPr id="4102" name="Picture 6" descr="C:\Users\user\Desktop\20160514_1017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38" y="5394742"/>
            <a:ext cx="1952857" cy="14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user\Desktop\20160514_10181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146" y="5394742"/>
            <a:ext cx="1941583" cy="14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3890642" y="5100165"/>
            <a:ext cx="8021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Укупорка</a:t>
            </a:r>
            <a:endParaRPr lang="ru-RU" sz="1200" dirty="0"/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7740352" y="2085204"/>
            <a:ext cx="578478" cy="186531"/>
          </a:xfrm>
          <a:prstGeom prst="rightArrow">
            <a:avLst>
              <a:gd name="adj1" fmla="val 49565"/>
              <a:gd name="adj2" fmla="val 151848"/>
            </a:avLst>
          </a:prstGeom>
          <a:solidFill>
            <a:srgbClr val="FA0C0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altLang="ru-RU">
              <a:latin typeface="Calibri" pitchFamily="34" charset="0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8276283" y="4337842"/>
            <a:ext cx="578478" cy="186531"/>
          </a:xfrm>
          <a:prstGeom prst="rightArrow">
            <a:avLst>
              <a:gd name="adj1" fmla="val 49565"/>
              <a:gd name="adj2" fmla="val 151848"/>
            </a:avLst>
          </a:prstGeom>
          <a:solidFill>
            <a:srgbClr val="FA0C0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altLang="ru-RU">
              <a:latin typeface="Calibri" pitchFamily="34" charset="0"/>
            </a:endParaRPr>
          </a:p>
        </p:txBody>
      </p:sp>
      <p:pic>
        <p:nvPicPr>
          <p:cNvPr id="4104" name="Picture 8" descr="C:\Users\user\Desktop\20160515_12591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70436" y="3668052"/>
            <a:ext cx="1679757" cy="12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user\Desktop\20160514_10110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14341" y="5458285"/>
            <a:ext cx="1637095" cy="12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334021" y="4924908"/>
            <a:ext cx="615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Розлив</a:t>
            </a:r>
            <a:endParaRPr lang="ru-RU" sz="1200" dirty="0"/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1620506" y="5978929"/>
            <a:ext cx="578478" cy="186531"/>
          </a:xfrm>
          <a:prstGeom prst="rightArrow">
            <a:avLst>
              <a:gd name="adj1" fmla="val 49565"/>
              <a:gd name="adj2" fmla="val 151848"/>
            </a:avLst>
          </a:prstGeom>
          <a:solidFill>
            <a:srgbClr val="FA0C0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altLang="ru-RU">
              <a:latin typeface="Calibri" pitchFamily="34" charset="0"/>
            </a:endParaRPr>
          </a:p>
        </p:txBody>
      </p:sp>
      <p:pic>
        <p:nvPicPr>
          <p:cNvPr id="4106" name="Picture 10" descr="C:\Users\user\Desktop\20160515_124839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03261" y="3666781"/>
            <a:ext cx="1669590" cy="125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user\Desktop\20160515_125519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5634" y="3661814"/>
            <a:ext cx="1696391" cy="12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user\Desktop\20160514_102217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78151" y="5473032"/>
            <a:ext cx="1574740" cy="11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4"/>
          <p:cNvSpPr>
            <a:spLocks noChangeArrowheads="1"/>
          </p:cNvSpPr>
          <p:nvPr/>
        </p:nvSpPr>
        <p:spPr bwMode="auto">
          <a:xfrm>
            <a:off x="6385981" y="6050077"/>
            <a:ext cx="578478" cy="186531"/>
          </a:xfrm>
          <a:prstGeom prst="rightArrow">
            <a:avLst>
              <a:gd name="adj1" fmla="val 49565"/>
              <a:gd name="adj2" fmla="val 151848"/>
            </a:avLst>
          </a:prstGeom>
          <a:solidFill>
            <a:srgbClr val="FA0C0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altLang="ru-RU">
              <a:latin typeface="Calibri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5663428" y="3159409"/>
            <a:ext cx="893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Выдержка</a:t>
            </a:r>
            <a:endParaRPr lang="ru-RU" sz="12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8363017" y="4889515"/>
            <a:ext cx="780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i="1" dirty="0" smtClean="0">
                <a:latin typeface="Times New Roman" pitchFamily="18" charset="0"/>
                <a:cs typeface="Times New Roman" pitchFamily="18" charset="0"/>
              </a:rPr>
              <a:t>Продукт</a:t>
            </a:r>
            <a:endParaRPr lang="ru-RU" sz="12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6" grpId="0" animBg="1"/>
      <p:bldP spid="20" grpId="0" animBg="1"/>
      <p:bldP spid="21" grpId="0" animBg="1"/>
      <p:bldP spid="25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11560" y="836713"/>
            <a:ext cx="5544616" cy="5297432"/>
          </a:xfrm>
        </p:spPr>
        <p:txBody>
          <a:bodyPr>
            <a:noAutofit/>
          </a:bodyPr>
          <a:lstStyle/>
          <a:p>
            <a:pPr marL="180975" lvl="0" indent="-180975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Изготавливается из груши сорта Вильямовка, </a:t>
            </a:r>
            <a:r>
              <a:rPr lang="sr-Latn-CS" sz="2000" dirty="0" smtClean="0">
                <a:latin typeface="Times New Roman" pitchFamily="18" charset="0"/>
                <a:cs typeface="Times New Roman" pitchFamily="18" charset="0"/>
              </a:rPr>
              <a:t>„Williams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Bon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Chr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tien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” – “Вильясмс хороший христианин”.</a:t>
            </a:r>
          </a:p>
          <a:p>
            <a:pPr marL="0" lvl="0" indent="0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Исключительный аромат груши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Вильямовки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Нежный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мягкий вкус, наполненный тонами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груши</a:t>
            </a:r>
          </a:p>
          <a:p>
            <a:pPr marL="0" indent="0">
              <a:buNone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180975" lvl="0" indent="-180975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Пить отдельно, как аперитив или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дижестив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немного охлажденной до </a:t>
            </a:r>
            <a:r>
              <a:rPr lang="sr-Latn-CS" sz="2000" dirty="0" smtClean="0">
                <a:latin typeface="Times New Roman" pitchFamily="18" charset="0"/>
                <a:cs typeface="Times New Roman" pitchFamily="18" charset="0"/>
              </a:rPr>
              <a:t>17 C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0,7 и 0,2</a:t>
            </a:r>
          </a:p>
          <a:p>
            <a:pPr marL="180975" indent="-180975"/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  <a:p>
            <a:pPr marL="180975" indent="-180975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40%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</a:t>
            </a:r>
            <a:r>
              <a:rPr lang="ru-RU" sz="2800" b="1" dirty="0" err="1" smtClean="0">
                <a:solidFill>
                  <a:schemeClr val="bg1"/>
                </a:solidFill>
                <a:latin typeface="Century Gothic" pitchFamily="34" charset="0"/>
              </a:rPr>
              <a:t>Вильямовка</a:t>
            </a:r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3" name="Picture 3" descr="C:\Users\user\Desktop\Наш логотип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134145"/>
            <a:ext cx="1396933" cy="5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8" t="2750" r="28654" b="2750"/>
          <a:stretch/>
        </p:blipFill>
        <p:spPr>
          <a:xfrm>
            <a:off x="6660232" y="635736"/>
            <a:ext cx="2049027" cy="59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42145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07504" y="692696"/>
            <a:ext cx="3168352" cy="5760640"/>
          </a:xfrm>
        </p:spPr>
        <p:txBody>
          <a:bodyPr>
            <a:normAutofit/>
          </a:bodyPr>
          <a:lstStyle/>
          <a:p>
            <a:pPr marL="271463" lvl="0" indent="-271463"/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Аромат айвы является сим-волом осени и </a:t>
            </a:r>
            <a:r>
              <a:rPr lang="ru-RU" sz="1700" i="1" dirty="0" err="1" smtClean="0">
                <a:latin typeface="Times New Roman" pitchFamily="18" charset="0"/>
                <a:cs typeface="Times New Roman" pitchFamily="18" charset="0"/>
              </a:rPr>
              <a:t>традицион-ного</a:t>
            </a:r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 сербского дома, для производства используется исключительно сорт «Лесковачка айва» </a:t>
            </a:r>
            <a:endParaRPr lang="ru-RU" sz="1700" i="1" dirty="0">
              <a:latin typeface="Times New Roman" pitchFamily="18" charset="0"/>
              <a:cs typeface="Times New Roman" pitchFamily="18" charset="0"/>
            </a:endParaRPr>
          </a:p>
          <a:p>
            <a:pPr marL="271463" lvl="0" indent="-271463">
              <a:buNone/>
            </a:pPr>
            <a:endParaRPr lang="en-US" sz="1000" i="1" dirty="0" smtClean="0">
              <a:latin typeface="Times New Roman" pitchFamily="18" charset="0"/>
              <a:cs typeface="Times New Roman" pitchFamily="18" charset="0"/>
            </a:endParaRPr>
          </a:p>
          <a:p>
            <a:pPr marL="271463" indent="-271463"/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Немного сладковатая, очень богатая ароматом и вкусом. </a:t>
            </a:r>
            <a:r>
              <a:rPr lang="ru-RU" sz="1700" i="1" dirty="0">
                <a:latin typeface="Times New Roman" pitchFamily="18" charset="0"/>
                <a:cs typeface="Times New Roman" pitchFamily="18" charset="0"/>
              </a:rPr>
              <a:t>Букет - аромат с яркими тонами спелой айвы. </a:t>
            </a:r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Вкус </a:t>
            </a:r>
            <a:r>
              <a:rPr lang="ru-RU" sz="1700" i="1" dirty="0">
                <a:latin typeface="Times New Roman" pitchFamily="18" charset="0"/>
                <a:cs typeface="Times New Roman" pitchFamily="18" charset="0"/>
              </a:rPr>
              <a:t>мягкий, свежий с приятной айвовой терпкостью</a:t>
            </a:r>
          </a:p>
          <a:p>
            <a:pPr marL="271463" lvl="0" indent="-271463">
              <a:buNone/>
            </a:pPr>
            <a:endParaRPr lang="en-US" sz="1000" i="1" dirty="0" smtClean="0">
              <a:latin typeface="Times New Roman" pitchFamily="18" charset="0"/>
              <a:cs typeface="Times New Roman" pitchFamily="18" charset="0"/>
            </a:endParaRPr>
          </a:p>
          <a:p>
            <a:pPr marL="271463" lvl="0" indent="-271463"/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Идеально сочетается с пирожными и мороженым, или пьют отдельно</a:t>
            </a:r>
            <a:r>
              <a:rPr lang="sr-Latn-CS" sz="17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700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endParaRPr lang="ru-RU" sz="1000" i="1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/>
            <a:r>
              <a:rPr lang="ru-RU" sz="1700" b="1" i="1" dirty="0">
                <a:latin typeface="Times New Roman" pitchFamily="18" charset="0"/>
                <a:cs typeface="Times New Roman" pitchFamily="18" charset="0"/>
              </a:rPr>
              <a:t>0,7 </a:t>
            </a:r>
            <a:r>
              <a:rPr lang="ru-RU" sz="1700" b="1" i="1" dirty="0" smtClean="0">
                <a:latin typeface="Times New Roman" pitchFamily="18" charset="0"/>
                <a:cs typeface="Times New Roman" pitchFamily="18" charset="0"/>
              </a:rPr>
              <a:t>и 0,2    </a:t>
            </a:r>
            <a:endParaRPr lang="ru-RU" sz="1700" i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ru-RU" sz="1000" i="1" dirty="0">
              <a:latin typeface="Times New Roman" pitchFamily="18" charset="0"/>
              <a:cs typeface="Times New Roman" pitchFamily="18" charset="0"/>
            </a:endParaRPr>
          </a:p>
          <a:p>
            <a:pPr marL="180975" indent="-180975"/>
            <a:r>
              <a:rPr lang="ru-RU" sz="1700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40%</a:t>
            </a:r>
            <a:endParaRPr lang="en-US" sz="1700" i="1" dirty="0" smtClean="0">
              <a:latin typeface="Times New Roman" pitchFamily="18" charset="0"/>
              <a:cs typeface="Times New Roman" pitchFamily="18" charset="0"/>
            </a:endParaRPr>
          </a:p>
          <a:p>
            <a:pPr marL="271463" indent="-271463">
              <a:buNone/>
            </a:pP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Дуня (Айва)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Picture 3" descr="C:\Users\user\Desktop\Наш логотип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173726"/>
            <a:ext cx="1396933" cy="5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5" t="3149" r="31502" b="4452"/>
          <a:stretch/>
        </p:blipFill>
        <p:spPr>
          <a:xfrm>
            <a:off x="6970415" y="926553"/>
            <a:ext cx="1782516" cy="560219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082150" y="5939666"/>
            <a:ext cx="63831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7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40%</a:t>
            </a:r>
            <a:r>
              <a:rPr lang="ru-RU" sz="17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/>
          </a:p>
        </p:txBody>
      </p:sp>
      <p:pic>
        <p:nvPicPr>
          <p:cNvPr id="8" name="Content Placeholder 7" descr="ALK.1967 Sokolova Dunja K.jpg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/>
          <a:srcRect l="12164" t="4588" r="20935" b="6779"/>
          <a:stretch/>
        </p:blipFill>
        <p:spPr>
          <a:xfrm>
            <a:off x="3290542" y="584684"/>
            <a:ext cx="2578169" cy="5976664"/>
          </a:xfrm>
        </p:spPr>
      </p:pic>
    </p:spTree>
    <p:extLst>
      <p:ext uri="{BB962C8B-B14F-4D97-AF65-F5344CB8AC3E}">
        <p14:creationId xmlns:p14="http://schemas.microsoft.com/office/powerpoint/2010/main" val="123473240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44138" y="683280"/>
            <a:ext cx="3131718" cy="5842064"/>
          </a:xfrm>
        </p:spPr>
        <p:txBody>
          <a:bodyPr>
            <a:normAutofit/>
          </a:bodyPr>
          <a:lstStyle/>
          <a:p>
            <a:pPr marL="180975" lvl="0" indent="-180975"/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Создается из качественных плодов абрикоса сортов «Венгерская ранняя» и «Венгерская лучшая» с относительно небольшим процентом сахара</a:t>
            </a:r>
            <a:r>
              <a:rPr lang="pl-PL" sz="1700" i="1" dirty="0" smtClean="0">
                <a:latin typeface="Times New Roman" pitchFamily="18" charset="0"/>
                <a:cs typeface="Times New Roman" pitchFamily="18" charset="0"/>
              </a:rPr>
              <a:t> (12-15%)</a:t>
            </a:r>
            <a:endParaRPr lang="ru-RU" sz="1700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endParaRPr lang="ru-RU" sz="1000" i="1" dirty="0">
              <a:latin typeface="Times New Roman" pitchFamily="18" charset="0"/>
              <a:cs typeface="Times New Roman" pitchFamily="18" charset="0"/>
            </a:endParaRPr>
          </a:p>
          <a:p>
            <a:pPr marL="180975" indent="-180975"/>
            <a:r>
              <a:rPr lang="ru-RU" sz="1700" i="1" dirty="0">
                <a:latin typeface="Times New Roman" pitchFamily="18" charset="0"/>
                <a:cs typeface="Times New Roman" pitchFamily="18" charset="0"/>
              </a:rPr>
              <a:t>Букет -  в аромате тона абрикосовых косточек. Вкус мягкий свежий с яркими абрикосовыми </a:t>
            </a:r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тонами</a:t>
            </a:r>
          </a:p>
          <a:p>
            <a:pPr marL="0" indent="0">
              <a:buNone/>
            </a:pPr>
            <a:endParaRPr lang="en-US" sz="1000" i="1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/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Пить как аперитив, охлажденной до</a:t>
            </a:r>
            <a:r>
              <a:rPr lang="sr-Latn-CS" sz="1700" i="1" dirty="0" smtClean="0">
                <a:latin typeface="Times New Roman" pitchFamily="18" charset="0"/>
                <a:cs typeface="Times New Roman" pitchFamily="18" charset="0"/>
              </a:rPr>
              <a:t> 16 C</a:t>
            </a:r>
            <a:r>
              <a:rPr lang="pl-PL" sz="17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Хорошо сочетается с фруктами и фруктовым мороженым</a:t>
            </a:r>
            <a:endParaRPr lang="ru-RU" sz="1700" i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ru-RU" sz="1000" i="1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/>
            <a:r>
              <a:rPr lang="ru-RU" sz="1700" b="1" i="1" dirty="0">
                <a:latin typeface="Times New Roman" pitchFamily="18" charset="0"/>
                <a:cs typeface="Times New Roman" pitchFamily="18" charset="0"/>
              </a:rPr>
              <a:t>0,7 </a:t>
            </a:r>
            <a:r>
              <a:rPr lang="ru-RU" sz="1700" b="1" i="1" dirty="0" smtClean="0">
                <a:latin typeface="Times New Roman" pitchFamily="18" charset="0"/>
                <a:cs typeface="Times New Roman" pitchFamily="18" charset="0"/>
              </a:rPr>
              <a:t>и 0,2</a:t>
            </a:r>
            <a:r>
              <a:rPr lang="ru-RU" sz="1700" i="1" dirty="0" smtClean="0"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marL="0" indent="0">
              <a:buNone/>
            </a:pPr>
            <a:endParaRPr lang="ru-RU" sz="1000" i="1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/>
            <a:r>
              <a:rPr lang="ru-RU" sz="1700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40% </a:t>
            </a:r>
            <a:r>
              <a:rPr lang="ru-RU" sz="1700" b="1" i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алк</a:t>
            </a:r>
            <a:endParaRPr lang="en-US" sz="1700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000" y="0"/>
            <a:ext cx="914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Стара Соколова </a:t>
            </a:r>
            <a:r>
              <a:rPr lang="ru-RU" sz="2800" b="1" dirty="0" err="1" smtClean="0">
                <a:solidFill>
                  <a:schemeClr val="bg1"/>
                </a:solidFill>
                <a:latin typeface="Century Gothic" pitchFamily="34" charset="0"/>
              </a:rPr>
              <a:t>Кайсия</a:t>
            </a:r>
            <a:r>
              <a:rPr lang="ru-RU" sz="2800" b="1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endParaRPr lang="ru-RU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Picture 3" descr="C:\Users\user\Desktop\Наш логотип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2" y="6237915"/>
            <a:ext cx="1396933" cy="5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t="2750" r="27243" b="2750"/>
          <a:stretch/>
        </p:blipFill>
        <p:spPr>
          <a:xfrm>
            <a:off x="6804248" y="805208"/>
            <a:ext cx="2094329" cy="589030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347864" y="1025754"/>
            <a:ext cx="1581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/>
            <a:r>
              <a:rPr lang="ru-RU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ВЫВОД в ПУ</a:t>
            </a:r>
            <a:endParaRPr lang="en-US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Content Placeholder 8" descr="ALK.1967 Sokolova Dunja K.jpg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/>
          <a:srcRect b="6015"/>
          <a:stretch/>
        </p:blipFill>
        <p:spPr>
          <a:xfrm>
            <a:off x="3289003" y="683280"/>
            <a:ext cx="2520281" cy="6125113"/>
          </a:xfrm>
        </p:spPr>
      </p:pic>
    </p:spTree>
    <p:extLst>
      <p:ext uri="{BB962C8B-B14F-4D97-AF65-F5344CB8AC3E}">
        <p14:creationId xmlns:p14="http://schemas.microsoft.com/office/powerpoint/2010/main" val="2735772455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949</Words>
  <Application>Microsoft Office PowerPoint</Application>
  <PresentationFormat>Экран (4:3)</PresentationFormat>
  <Paragraphs>187</Paragraphs>
  <Slides>20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КОНЬЯК COMTE JOSEPH</dc:title>
  <dc:creator>user</dc:creator>
  <cp:lastModifiedBy>пользователь</cp:lastModifiedBy>
  <cp:revision>32</cp:revision>
  <dcterms:created xsi:type="dcterms:W3CDTF">2016-10-31T13:03:11Z</dcterms:created>
  <dcterms:modified xsi:type="dcterms:W3CDTF">2018-09-07T10:48:21Z</dcterms:modified>
</cp:coreProperties>
</file>